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93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31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88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9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  <p:sldId id="347" r:id="rId97"/>
    <p:sldId id="348" r:id="rId98"/>
    <p:sldId id="349" r:id="rId99"/>
  </p:sldIdLst>
  <p:sldSz cy="5143500" cx="9144000"/>
  <p:notesSz cx="6858000" cy="9144000"/>
  <p:embeddedFontLst>
    <p:embeddedFont>
      <p:font typeface="Roboto Slab"/>
      <p:regular r:id="rId100"/>
      <p:bold r:id="rId101"/>
    </p:embeddedFont>
    <p:embeddedFont>
      <p:font typeface="Roboto Mono"/>
      <p:regular r:id="rId102"/>
      <p:bold r:id="rId103"/>
      <p:italic r:id="rId104"/>
      <p:boldItalic r:id="rId10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05" Type="http://schemas.openxmlformats.org/officeDocument/2006/relationships/font" Target="fonts/RobotoMono-boldItalic.fntdata"/><Relationship Id="rId104" Type="http://schemas.openxmlformats.org/officeDocument/2006/relationships/font" Target="fonts/RobotoMono-italic.fntdata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103" Type="http://schemas.openxmlformats.org/officeDocument/2006/relationships/font" Target="fonts/RobotoMono-bold.fntdata"/><Relationship Id="rId102" Type="http://schemas.openxmlformats.org/officeDocument/2006/relationships/font" Target="fonts/RobotoMono-regular.fntdata"/><Relationship Id="rId101" Type="http://schemas.openxmlformats.org/officeDocument/2006/relationships/font" Target="fonts/RobotoSlab-bold.fntdata"/><Relationship Id="rId100" Type="http://schemas.openxmlformats.org/officeDocument/2006/relationships/font" Target="fonts/RobotoSlab-regular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11" Type="http://schemas.openxmlformats.org/officeDocument/2006/relationships/slide" Target="slides/slide6.xml"/><Relationship Id="rId99" Type="http://schemas.openxmlformats.org/officeDocument/2006/relationships/slide" Target="slides/slide94.xml"/><Relationship Id="rId10" Type="http://schemas.openxmlformats.org/officeDocument/2006/relationships/slide" Target="slides/slide5.xml"/><Relationship Id="rId98" Type="http://schemas.openxmlformats.org/officeDocument/2006/relationships/slide" Target="slides/slide93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6365dc80d_0_2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6365dc80d_0_2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86365dc80d_0_2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86365dc80d_0_2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6365dc80d_0_2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86365dc80d_0_2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86365dc80d_0_2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86365dc80d_0_2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86365dc80d_0_2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86365dc80d_0_2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86365dc80d_0_2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86365dc80d_0_2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86365dc80d_0_2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86365dc80d_0_2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6365dc80d_0_2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86365dc80d_0_2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86365dc80d_0_2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86365dc80d_0_2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86365dc80d_0_2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86365dc80d_0_2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6365dc80d_0_2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6365dc80d_0_2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6365dc80d_0_2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6365dc80d_0_2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86365dc80d_0_2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86365dc80d_0_2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86365dc80d_0_28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86365dc80d_0_28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86365dc80d_0_2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86365dc80d_0_2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86365dc80d_0_26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86365dc80d_0_26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6365dc80d_0_26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86365dc80d_0_2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86365dc80d_0_2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86365dc80d_0_2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6365dc80d_0_2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6365dc80d_0_2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6365dc80d_0_2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6365dc80d_0_2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86365dc80d_0_2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86365dc80d_0_2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6365dc80d_0_28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6365dc80d_0_28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86365dc80d_0_26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86365dc80d_0_26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86365dc80d_0_2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86365dc80d_0_2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6365dc80d_0_2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6365dc80d_0_2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86365dc80d_0_2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86365dc80d_0_2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86365dc80d_0_2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86365dc80d_0_2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6365dc80d_0_2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6365dc80d_0_2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86365dc80d_0_27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86365dc80d_0_2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86365dc80d_0_2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86365dc80d_0_2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86365dc80d_0_27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86365dc80d_0_27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86365dc80d_0_27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86365dc80d_0_27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6365dc80d_0_28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6365dc80d_0_28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86365dc80d_0_2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86365dc80d_0_2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86365dc80d_0_27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86365dc80d_0_2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86365dc80d_0_2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86365dc80d_0_2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86365dc80d_0_28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86365dc80d_0_28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86365dc80d_0_28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86365dc80d_0_28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86365dc80d_0_28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86365dc80d_0_28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881a4a1b3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881a4a1b3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881a4a1b30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881a4a1b30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81a4a1b3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81a4a1b3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881a4a1b3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881a4a1b3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6365dc80d_0_28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6365dc80d_0_28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881a4a1b3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881a4a1b3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881a4a1b30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881a4a1b30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881a4a1b30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881a4a1b3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881a4a1b30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881a4a1b30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881a4a1b30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881a4a1b30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86365dc80d_0_28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86365dc80d_0_28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86365dc80d_0_28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86365dc80d_0_28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86365dc80d_0_2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86365dc80d_0_2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86365dc80d_0_28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86365dc80d_0_28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86365dc80d_0_29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86365dc80d_0_29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86365dc80d_0_2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86365dc80d_0_2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86365dc80d_0_29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86365dc80d_0_29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86365dc80d_0_29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86365dc80d_0_29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881a4a1b3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881a4a1b3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881a4a1b3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881a4a1b3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881a4a1b30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881a4a1b30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881a4a1b3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881a4a1b3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881a4a1b30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881a4a1b30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881a4a1b30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881a4a1b30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881a4a1b30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881a4a1b30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881a4a1b30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881a4a1b30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6365dc80d_0_28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6365dc80d_0_28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881a4a1b30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881a4a1b30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881a4a1b30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881a4a1b30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881a4a1b30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881a4a1b30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881a4a1b30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881a4a1b30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881a4a1b30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881a4a1b30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881a4a1b30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881a4a1b30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881a4a1b30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881a4a1b30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881a4a1b30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881a4a1b30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881a4a1b30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881a4a1b30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881a4a1b30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881a4a1b30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86365dc80d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86365dc80d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881a4a1b30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881a4a1b30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881a4a1b30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881a4a1b30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881a4a1b30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881a4a1b30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881a4a1b30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881a4a1b30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881a4a1b30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881a4a1b30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881a4a1b30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881a4a1b30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881a4a1b30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881a4a1b30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881a4a1b30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881a4a1b30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881a4a1b30_0_2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881a4a1b30_0_2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881a4a1b30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881a4a1b30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6365dc80d_0_25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86365dc80d_0_25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881a4a1b30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881a4a1b30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881a4a1b30_0_3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881a4a1b30_0_3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881a4a1b30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881a4a1b30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881a4a1b30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881a4a1b30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881a4a1b30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881a4a1b30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Font typeface="Roboto Slab"/>
              <a:buNone/>
              <a:defRPr sz="52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 sz="28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Char char="●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○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■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●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○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■"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●"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○"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Font typeface="Roboto Slab"/>
              <a:buChar char="■"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Font typeface="Roboto Slab"/>
              <a:buNone/>
              <a:defRPr sz="36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Roboto Slab"/>
              <a:buNone/>
              <a:defRPr sz="30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Char char="●"/>
              <a:defRPr sz="2000">
                <a:latin typeface="Roboto Slab"/>
                <a:ea typeface="Roboto Slab"/>
                <a:cs typeface="Roboto Slab"/>
                <a:sym typeface="Roboto Slab"/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○"/>
              <a:defRPr sz="1600">
                <a:latin typeface="Roboto Slab"/>
                <a:ea typeface="Roboto Slab"/>
                <a:cs typeface="Roboto Slab"/>
                <a:sym typeface="Roboto Slab"/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■"/>
              <a:defRPr sz="1600">
                <a:latin typeface="Roboto Slab"/>
                <a:ea typeface="Roboto Slab"/>
                <a:cs typeface="Roboto Slab"/>
                <a:sym typeface="Roboto Slab"/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●"/>
              <a:defRPr sz="1600">
                <a:latin typeface="Roboto Slab"/>
                <a:ea typeface="Roboto Slab"/>
                <a:cs typeface="Roboto Slab"/>
                <a:sym typeface="Roboto Slab"/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○"/>
              <a:defRPr sz="1600">
                <a:latin typeface="Roboto Slab"/>
                <a:ea typeface="Roboto Slab"/>
                <a:cs typeface="Roboto Slab"/>
                <a:sym typeface="Roboto Slab"/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■"/>
              <a:defRPr sz="1600">
                <a:latin typeface="Roboto Slab"/>
                <a:ea typeface="Roboto Slab"/>
                <a:cs typeface="Roboto Slab"/>
                <a:sym typeface="Roboto Slab"/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●"/>
              <a:defRPr sz="1600">
                <a:latin typeface="Roboto Slab"/>
                <a:ea typeface="Roboto Slab"/>
                <a:cs typeface="Roboto Slab"/>
                <a:sym typeface="Roboto Slab"/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○"/>
              <a:defRPr sz="1600">
                <a:latin typeface="Roboto Slab"/>
                <a:ea typeface="Roboto Slab"/>
                <a:cs typeface="Roboto Slab"/>
                <a:sym typeface="Roboto Slab"/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Font typeface="Roboto Slab"/>
              <a:buChar char="■"/>
              <a:defRPr sz="16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Roboto Slab"/>
              <a:buChar char="●"/>
              <a:defRPr sz="1600">
                <a:latin typeface="Roboto Slab"/>
                <a:ea typeface="Roboto Slab"/>
                <a:cs typeface="Roboto Slab"/>
                <a:sym typeface="Roboto Slab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○"/>
              <a:defRPr sz="1400">
                <a:latin typeface="Roboto Slab"/>
                <a:ea typeface="Roboto Slab"/>
                <a:cs typeface="Roboto Slab"/>
                <a:sym typeface="Roboto Slab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■"/>
              <a:defRPr sz="1400">
                <a:latin typeface="Roboto Slab"/>
                <a:ea typeface="Roboto Slab"/>
                <a:cs typeface="Roboto Slab"/>
                <a:sym typeface="Roboto Slab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●"/>
              <a:defRPr sz="1400">
                <a:latin typeface="Roboto Slab"/>
                <a:ea typeface="Roboto Slab"/>
                <a:cs typeface="Roboto Slab"/>
                <a:sym typeface="Roboto Slab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○"/>
              <a:defRPr sz="1400"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■"/>
              <a:defRPr sz="1400">
                <a:latin typeface="Roboto Slab"/>
                <a:ea typeface="Roboto Slab"/>
                <a:cs typeface="Roboto Slab"/>
                <a:sym typeface="Roboto Slab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●"/>
              <a:defRPr sz="1400">
                <a:latin typeface="Roboto Slab"/>
                <a:ea typeface="Roboto Slab"/>
                <a:cs typeface="Roboto Slab"/>
                <a:sym typeface="Roboto Slab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○"/>
              <a:defRPr sz="1400">
                <a:latin typeface="Roboto Slab"/>
                <a:ea typeface="Roboto Slab"/>
                <a:cs typeface="Roboto Slab"/>
                <a:sym typeface="Roboto Slab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Roboto Slab"/>
              <a:buChar char="■"/>
              <a:defRPr sz="14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Roboto Slab"/>
              <a:buChar char="●"/>
              <a:defRPr sz="1600">
                <a:latin typeface="Roboto Slab"/>
                <a:ea typeface="Roboto Slab"/>
                <a:cs typeface="Roboto Slab"/>
                <a:sym typeface="Roboto Slab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○"/>
              <a:defRPr sz="1400">
                <a:latin typeface="Roboto Slab"/>
                <a:ea typeface="Roboto Slab"/>
                <a:cs typeface="Roboto Slab"/>
                <a:sym typeface="Roboto Slab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■"/>
              <a:defRPr sz="1400">
                <a:latin typeface="Roboto Slab"/>
                <a:ea typeface="Roboto Slab"/>
                <a:cs typeface="Roboto Slab"/>
                <a:sym typeface="Roboto Slab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●"/>
              <a:defRPr sz="1400">
                <a:latin typeface="Roboto Slab"/>
                <a:ea typeface="Roboto Slab"/>
                <a:cs typeface="Roboto Slab"/>
                <a:sym typeface="Roboto Slab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○"/>
              <a:defRPr sz="1400"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■"/>
              <a:defRPr sz="1400">
                <a:latin typeface="Roboto Slab"/>
                <a:ea typeface="Roboto Slab"/>
                <a:cs typeface="Roboto Slab"/>
                <a:sym typeface="Roboto Slab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●"/>
              <a:defRPr sz="1400">
                <a:latin typeface="Roboto Slab"/>
                <a:ea typeface="Roboto Slab"/>
                <a:cs typeface="Roboto Slab"/>
                <a:sym typeface="Roboto Slab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○"/>
              <a:defRPr sz="1400">
                <a:latin typeface="Roboto Slab"/>
                <a:ea typeface="Roboto Slab"/>
                <a:cs typeface="Roboto Slab"/>
                <a:sym typeface="Roboto Slab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Roboto Slab"/>
              <a:buChar char="■"/>
              <a:defRPr sz="14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3152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Roboto Slab"/>
              <a:buChar char="●"/>
              <a:defRPr sz="1400">
                <a:latin typeface="Roboto Slab"/>
                <a:ea typeface="Roboto Slab"/>
                <a:cs typeface="Roboto Slab"/>
                <a:sym typeface="Roboto Slab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○"/>
              <a:defRPr sz="1400">
                <a:latin typeface="Roboto Slab"/>
                <a:ea typeface="Roboto Slab"/>
                <a:cs typeface="Roboto Slab"/>
                <a:sym typeface="Roboto Slab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■"/>
              <a:defRPr sz="1400">
                <a:latin typeface="Roboto Slab"/>
                <a:ea typeface="Roboto Slab"/>
                <a:cs typeface="Roboto Slab"/>
                <a:sym typeface="Roboto Slab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●"/>
              <a:defRPr sz="1400">
                <a:latin typeface="Roboto Slab"/>
                <a:ea typeface="Roboto Slab"/>
                <a:cs typeface="Roboto Slab"/>
                <a:sym typeface="Roboto Slab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○"/>
              <a:defRPr sz="1400"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■"/>
              <a:defRPr sz="1400">
                <a:latin typeface="Roboto Slab"/>
                <a:ea typeface="Roboto Slab"/>
                <a:cs typeface="Roboto Slab"/>
                <a:sym typeface="Roboto Slab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●"/>
              <a:defRPr sz="1400">
                <a:latin typeface="Roboto Slab"/>
                <a:ea typeface="Roboto Slab"/>
                <a:cs typeface="Roboto Slab"/>
                <a:sym typeface="Roboto Slab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Roboto Slab"/>
              <a:buChar char="○"/>
              <a:defRPr sz="1400">
                <a:latin typeface="Roboto Slab"/>
                <a:ea typeface="Roboto Slab"/>
                <a:cs typeface="Roboto Slab"/>
                <a:sym typeface="Roboto Slab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Roboto Slab"/>
              <a:buChar char="■"/>
              <a:defRPr sz="14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oboto Slab"/>
              <a:buNone/>
              <a:defRPr sz="2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Char char="●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○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■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●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○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■"/>
              <a:defRPr>
                <a:latin typeface="Roboto Slab"/>
                <a:ea typeface="Roboto Slab"/>
                <a:cs typeface="Roboto Slab"/>
                <a:sym typeface="Roboto Slab"/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●"/>
              <a:defRPr>
                <a:latin typeface="Roboto Slab"/>
                <a:ea typeface="Roboto Slab"/>
                <a:cs typeface="Roboto Slab"/>
                <a:sym typeface="Roboto Slab"/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Font typeface="Roboto Slab"/>
              <a:buChar char="○"/>
              <a:defRPr>
                <a:latin typeface="Roboto Slab"/>
                <a:ea typeface="Roboto Slab"/>
                <a:cs typeface="Roboto Slab"/>
                <a:sym typeface="Roboto Slab"/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Font typeface="Roboto Slab"/>
              <a:buChar char="■"/>
              <a:defRPr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Char char="●"/>
              <a:defRPr sz="2000">
                <a:solidFill>
                  <a:schemeClr val="dk2"/>
                </a:solidFill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Char char="○"/>
              <a:defRPr sz="1600">
                <a:solidFill>
                  <a:schemeClr val="dk2"/>
                </a:solidFill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600"/>
              <a:buChar char="■"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gossis.mit.edu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7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Relationship Id="rId3" Type="http://schemas.openxmlformats.org/officeDocument/2006/relationships/image" Target="../media/image3.png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Relationship Id="rId3" Type="http://schemas.openxmlformats.org/officeDocument/2006/relationships/image" Target="../media/image10.png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4.xml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5.xml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6.xml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9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9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gossis.mit.edu/" TargetMode="Externa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0.xml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WiDS Datathlon 2020</a:t>
            </a:r>
            <a:endParaRPr b="1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Big Data Computing 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2019-2020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Overview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WiDS (Women in Data Science) Datathlon 2020 is a completed competition on Kaggle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It focuses on patient health through data from </a:t>
            </a:r>
            <a:r>
              <a:rPr lang="it" u="sng">
                <a:solidFill>
                  <a:schemeClr val="hlink"/>
                </a:solidFill>
                <a:hlinkClick r:id="rId3"/>
              </a:rPr>
              <a:t>MIT’s GOSSIS (Global Open Source Severity of Illness Score)</a:t>
            </a:r>
            <a:r>
              <a:rPr lang="it"/>
              <a:t> initiative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The challenge is to create a model that uses data from the first 24 hours of intensive care to predict patient survival</a:t>
            </a:r>
            <a:endParaRPr/>
          </a:p>
        </p:txBody>
      </p:sp>
      <p:sp>
        <p:nvSpPr>
          <p:cNvPr id="117" name="Google Shape;11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 description</a:t>
            </a:r>
            <a:endParaRPr/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Kaggle has provided a dataset of more than 130,000 hospital Intensive Care Unit (ICU) visits from patients</a:t>
            </a:r>
            <a:endParaRPr/>
          </a:p>
        </p:txBody>
      </p:sp>
      <p:sp>
        <p:nvSpPr>
          <p:cNvPr id="124" name="Google Shape;12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Data description</a:t>
            </a:r>
            <a:endParaRPr/>
          </a:p>
        </p:txBody>
      </p:sp>
      <p:sp>
        <p:nvSpPr>
          <p:cNvPr id="130" name="Google Shape;130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Kaggle has provided a dataset of more than 130,000 hospital Intensive Care Unit (ICU) visits from patients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We have access to 5 files, which include some datasets and a dictionary</a:t>
            </a:r>
            <a:endParaRPr/>
          </a:p>
        </p:txBody>
      </p:sp>
      <p:sp>
        <p:nvSpPr>
          <p:cNvPr id="131" name="Google Shape;13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Files description</a:t>
            </a:r>
            <a:endParaRPr/>
          </a:p>
        </p:txBody>
      </p:sp>
      <p:sp>
        <p:nvSpPr>
          <p:cNvPr id="137" name="Google Shape;13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training_v2.csv </a:t>
            </a:r>
            <a:r>
              <a:rPr lang="it"/>
              <a:t>- the training data, on which we are going train the model</a:t>
            </a:r>
            <a:endParaRPr/>
          </a:p>
        </p:txBody>
      </p:sp>
      <p:sp>
        <p:nvSpPr>
          <p:cNvPr id="138" name="Google Shape;138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Files description</a:t>
            </a:r>
            <a:endParaRPr/>
          </a:p>
        </p:txBody>
      </p:sp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training_v2.csv </a:t>
            </a:r>
            <a:r>
              <a:rPr lang="it"/>
              <a:t>- the training data, on which we are going train the model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unlabeled.csv - the data without the target variable provided, and from which we are being asked to predict hospital death</a:t>
            </a:r>
            <a:endParaRPr/>
          </a:p>
        </p:txBody>
      </p:sp>
      <p:sp>
        <p:nvSpPr>
          <p:cNvPr id="145" name="Google Shape;145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Files description</a:t>
            </a:r>
            <a:endParaRPr/>
          </a:p>
        </p:txBody>
      </p:sp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training_v2.csv </a:t>
            </a:r>
            <a:r>
              <a:rPr lang="it"/>
              <a:t>- the training data, on which we are going train the model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unlabeled.csv - the data without the target variable provided, and from which we are being asked to predict hospital death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samplesubmission.csv - a sample submission file in the correct format</a:t>
            </a:r>
            <a:endParaRPr/>
          </a:p>
        </p:txBody>
      </p:sp>
      <p:sp>
        <p:nvSpPr>
          <p:cNvPr id="152" name="Google Shape;15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Files description</a:t>
            </a:r>
            <a:endParaRPr/>
          </a:p>
        </p:txBody>
      </p:sp>
      <p:sp>
        <p:nvSpPr>
          <p:cNvPr id="158" name="Google Shape;15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training_v2.csv - the training data, on which we are going train the model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unlabeled.csv - the data without the target variable provided, and from which we are being asked to predict hospital death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samplesubmission.csv - a sample submission file in the correct format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solution_template.csv - a list of all the rows that should be in the submission</a:t>
            </a:r>
            <a:endParaRPr/>
          </a:p>
        </p:txBody>
      </p:sp>
      <p:sp>
        <p:nvSpPr>
          <p:cNvPr id="159" name="Google Shape;15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Files description</a:t>
            </a:r>
            <a:endParaRPr/>
          </a:p>
        </p:txBody>
      </p:sp>
      <p:sp>
        <p:nvSpPr>
          <p:cNvPr id="165" name="Google Shape;165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training_v2.csv </a:t>
            </a:r>
            <a:r>
              <a:rPr lang="it"/>
              <a:t>- the training data, on which we are going train the model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unlabeled.csv - the data without the target variable provided, and from which we are being asked to predict hospital death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samplesubmission.csv - a sample submission file in the correct format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solution_template.csv - a list of all the rows that should be in the submission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WiDS Datathlon 2020 Dictionary.csv - supplemental information about the data</a:t>
            </a:r>
            <a:endParaRPr/>
          </a:p>
        </p:txBody>
      </p:sp>
      <p:sp>
        <p:nvSpPr>
          <p:cNvPr id="166" name="Google Shape;16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Tools</a:t>
            </a:r>
            <a:endParaRPr/>
          </a:p>
        </p:txBody>
      </p:sp>
      <p:sp>
        <p:nvSpPr>
          <p:cNvPr id="172" name="Google Shape;172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I used the following data analysis and machine learning tools:</a:t>
            </a:r>
            <a:endParaRPr/>
          </a:p>
        </p:txBody>
      </p:sp>
      <p:sp>
        <p:nvSpPr>
          <p:cNvPr id="173" name="Google Shape;173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Tools</a:t>
            </a:r>
            <a:endParaRPr/>
          </a:p>
        </p:txBody>
      </p:sp>
      <p:sp>
        <p:nvSpPr>
          <p:cNvPr id="179" name="Google Shape;179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 used the following data analysis and machine learning tools: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PySpark -</a:t>
            </a:r>
            <a:r>
              <a:rPr lang="it"/>
              <a:t> dataframes and learning pipeline</a:t>
            </a:r>
            <a:endParaRPr/>
          </a:p>
        </p:txBody>
      </p:sp>
      <p:sp>
        <p:nvSpPr>
          <p:cNvPr id="180" name="Google Shape;18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We will cover the following topics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I split my project in 4 main parts.</a:t>
            </a:r>
            <a:endParaRPr/>
          </a:p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Tools</a:t>
            </a:r>
            <a:endParaRPr/>
          </a:p>
        </p:txBody>
      </p:sp>
      <p:sp>
        <p:nvSpPr>
          <p:cNvPr id="186" name="Google Shape;18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 used the following data analysis and machine learning tools: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PySpark - dataframes and learning pipeline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Pandas, NumPy - data exploration</a:t>
            </a:r>
            <a:endParaRPr/>
          </a:p>
        </p:txBody>
      </p:sp>
      <p:sp>
        <p:nvSpPr>
          <p:cNvPr id="187" name="Google Shape;18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Tools</a:t>
            </a:r>
            <a:endParaRPr/>
          </a:p>
        </p:txBody>
      </p:sp>
      <p:sp>
        <p:nvSpPr>
          <p:cNvPr id="193" name="Google Shape;193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 used the following data analysis and machine learning tools: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PySpark - dataframes and learning pipeline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Pandas, NumPy - data exploration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Matplotlib, Seaborn - plotting</a:t>
            </a:r>
            <a:endParaRPr/>
          </a:p>
        </p:txBody>
      </p:sp>
      <p:sp>
        <p:nvSpPr>
          <p:cNvPr id="194" name="Google Shape;19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Data exploration</a:t>
            </a:r>
            <a:endParaRPr b="1"/>
          </a:p>
        </p:txBody>
      </p:sp>
      <p:sp>
        <p:nvSpPr>
          <p:cNvPr id="200" name="Google Shape;20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dataset</a:t>
            </a:r>
            <a:endParaRPr/>
          </a:p>
        </p:txBody>
      </p:sp>
      <p:sp>
        <p:nvSpPr>
          <p:cNvPr id="206" name="Google Shape;206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Our labeled dataset is composed by the clinical records of patients regarding their first 24 hours of ICU treatment.</a:t>
            </a:r>
            <a:endParaRPr/>
          </a:p>
        </p:txBody>
      </p:sp>
      <p:sp>
        <p:nvSpPr>
          <p:cNvPr id="207" name="Google Shape;20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dataset</a:t>
            </a:r>
            <a:endParaRPr/>
          </a:p>
        </p:txBody>
      </p:sp>
      <p:sp>
        <p:nvSpPr>
          <p:cNvPr id="213" name="Google Shape;213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Our labeled dataset is composed by the clinical records of patients regarding their first 24 hours of ICU treatment.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The shape of the dataset is 91713 rows by 186 columns</a:t>
            </a:r>
            <a:endParaRPr/>
          </a:p>
        </p:txBody>
      </p:sp>
      <p:sp>
        <p:nvSpPr>
          <p:cNvPr id="214" name="Google Shape;21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dataset</a:t>
            </a:r>
            <a:endParaRPr/>
          </a:p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Our labeled dataset is composed by the clinical records of patients regarding their first 24 hours of ICU treatment.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The shape of the dataset is 91713 rows by 186 columns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153 numerical features (</a:t>
            </a:r>
            <a:r>
              <a:rPr lang="it"/>
              <a:t>e.g.,</a:t>
            </a:r>
            <a:r>
              <a:rPr lang="it"/>
              <a:t> body mass index, mean arterial pressure)</a:t>
            </a:r>
            <a:endParaRPr/>
          </a:p>
        </p:txBody>
      </p:sp>
      <p:sp>
        <p:nvSpPr>
          <p:cNvPr id="221" name="Google Shape;221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dataset</a:t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Our labeled dataset is composed by the clinical records of patients regarding their first 24 hours of ICU treatment.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The shape of the dataset is 91713 rows by 186 columns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153 numerical features (</a:t>
            </a:r>
            <a:r>
              <a:rPr lang="it"/>
              <a:t>e.g.,</a:t>
            </a:r>
            <a:r>
              <a:rPr lang="it"/>
              <a:t> body mass index, mean arterial pressure)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29 categorical features (</a:t>
            </a:r>
            <a:r>
              <a:rPr lang="it"/>
              <a:t>e.g.,</a:t>
            </a:r>
            <a:r>
              <a:rPr lang="it"/>
              <a:t> readmission status, ICU admit type)</a:t>
            </a:r>
            <a:endParaRPr/>
          </a:p>
        </p:txBody>
      </p:sp>
      <p:sp>
        <p:nvSpPr>
          <p:cNvPr id="228" name="Google Shape;228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dataset</a:t>
            </a:r>
            <a:endParaRPr/>
          </a:p>
        </p:txBody>
      </p:sp>
      <p:sp>
        <p:nvSpPr>
          <p:cNvPr id="234" name="Google Shape;234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Our labeled dataset is composed by the clinical records of patients regarding their first 24 hours of ICU treatment.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The shape of the dataset is 91713 rows by 186 columns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153 numerical features (</a:t>
            </a:r>
            <a:r>
              <a:rPr lang="it"/>
              <a:t>e.g.,</a:t>
            </a:r>
            <a:r>
              <a:rPr lang="it"/>
              <a:t> body mass index, mean arterial pressure)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29 categorical features (</a:t>
            </a:r>
            <a:r>
              <a:rPr lang="it"/>
              <a:t>e.g.,</a:t>
            </a:r>
            <a:r>
              <a:rPr lang="it"/>
              <a:t> readmission status, ICU admit type)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1 index feature (</a:t>
            </a:r>
            <a:r>
              <a:rPr lang="it">
                <a:latin typeface="Roboto Mono"/>
                <a:ea typeface="Roboto Mono"/>
                <a:cs typeface="Roboto Mono"/>
                <a:sym typeface="Roboto Mono"/>
              </a:rPr>
              <a:t>encounter_id</a:t>
            </a:r>
            <a:r>
              <a:rPr lang="it"/>
              <a:t>)</a:t>
            </a:r>
            <a:endParaRPr/>
          </a:p>
        </p:txBody>
      </p:sp>
      <p:sp>
        <p:nvSpPr>
          <p:cNvPr id="235" name="Google Shape;235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dataset</a:t>
            </a:r>
            <a:endParaRPr/>
          </a:p>
        </p:txBody>
      </p:sp>
      <p:sp>
        <p:nvSpPr>
          <p:cNvPr id="241" name="Google Shape;241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Our labeled dataset is composed by the clinical records of patients regarding their first 24 hours of ICU treatment.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The shape of the dataset is 91713 rows by 186 columns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153 numerical features (</a:t>
            </a:r>
            <a:r>
              <a:rPr lang="it"/>
              <a:t>e.g.,</a:t>
            </a:r>
            <a:r>
              <a:rPr lang="it"/>
              <a:t> body mass index, mean arterial pressure)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29 categorical features (</a:t>
            </a:r>
            <a:r>
              <a:rPr lang="it"/>
              <a:t>e.g.,</a:t>
            </a:r>
            <a:r>
              <a:rPr lang="it"/>
              <a:t> readmission status, ICU admit type)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1 index feature (</a:t>
            </a:r>
            <a:r>
              <a:rPr lang="it">
                <a:latin typeface="Roboto Mono"/>
                <a:ea typeface="Roboto Mono"/>
                <a:cs typeface="Roboto Mono"/>
                <a:sym typeface="Roboto Mono"/>
              </a:rPr>
              <a:t>encounter_id</a:t>
            </a:r>
            <a:r>
              <a:rPr lang="it"/>
              <a:t>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Binary target variable (</a:t>
            </a:r>
            <a:r>
              <a:rPr lang="it">
                <a:latin typeface="Roboto Mono"/>
                <a:ea typeface="Roboto Mono"/>
                <a:cs typeface="Roboto Mono"/>
                <a:sym typeface="Roboto Mono"/>
              </a:rPr>
              <a:t>hospital_death</a:t>
            </a:r>
            <a:r>
              <a:rPr lang="it"/>
              <a:t>)</a:t>
            </a:r>
            <a:endParaRPr/>
          </a:p>
        </p:txBody>
      </p:sp>
      <p:sp>
        <p:nvSpPr>
          <p:cNvPr id="242" name="Google Shape;24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Missing data</a:t>
            </a:r>
            <a:endParaRPr/>
          </a:p>
        </p:txBody>
      </p:sp>
      <p:sp>
        <p:nvSpPr>
          <p:cNvPr id="248" name="Google Shape;248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Lots of data is missing from the dataset: 175 columns are missing at least one value.</a:t>
            </a:r>
            <a:endParaRPr/>
          </a:p>
        </p:txBody>
      </p:sp>
      <p:sp>
        <p:nvSpPr>
          <p:cNvPr id="249" name="Google Shape;24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We will cover the following topics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 split my project in 4 main parts.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Project description</a:t>
            </a:r>
            <a:endParaRPr/>
          </a:p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Missing data</a:t>
            </a:r>
            <a:endParaRPr/>
          </a:p>
        </p:txBody>
      </p:sp>
      <p:sp>
        <p:nvSpPr>
          <p:cNvPr id="255" name="Google Shape;255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Lots of data is missing from the dataset: </a:t>
            </a:r>
            <a:r>
              <a:rPr lang="it"/>
              <a:t>175 columns are missing at least one value.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141 features miss less than 80% of the data</a:t>
            </a:r>
            <a:endParaRPr/>
          </a:p>
        </p:txBody>
      </p:sp>
      <p:sp>
        <p:nvSpPr>
          <p:cNvPr id="256" name="Google Shape;25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Missing data</a:t>
            </a:r>
            <a:endParaRPr/>
          </a:p>
        </p:txBody>
      </p:sp>
      <p:sp>
        <p:nvSpPr>
          <p:cNvPr id="262" name="Google Shape;262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Lots of data is missing from the dataset: 175 columns are missing at least one value.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141 features miss less than 80% of the data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34 features miss more than 80% of the data</a:t>
            </a:r>
            <a:endParaRPr/>
          </a:p>
        </p:txBody>
      </p:sp>
      <p:sp>
        <p:nvSpPr>
          <p:cNvPr id="263" name="Google Shape;263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Missing data</a:t>
            </a:r>
            <a:endParaRPr/>
          </a:p>
        </p:txBody>
      </p:sp>
      <p:sp>
        <p:nvSpPr>
          <p:cNvPr id="269" name="Google Shape;269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Lots of data is missing from the dataset: 175 columns are missing at least one value.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141 features miss less than 80% of the data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34 features miss more than 80% of the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What can we do?</a:t>
            </a:r>
            <a:endParaRPr/>
          </a:p>
        </p:txBody>
      </p:sp>
      <p:sp>
        <p:nvSpPr>
          <p:cNvPr id="270" name="Google Shape;270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to handle missing data?</a:t>
            </a:r>
            <a:endParaRPr/>
          </a:p>
        </p:txBody>
      </p:sp>
      <p:sp>
        <p:nvSpPr>
          <p:cNvPr id="276" name="Google Shape;276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There are many ways to address this problem.</a:t>
            </a:r>
            <a:endParaRPr/>
          </a:p>
        </p:txBody>
      </p:sp>
      <p:sp>
        <p:nvSpPr>
          <p:cNvPr id="277" name="Google Shape;277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to handle missing data?</a:t>
            </a:r>
            <a:endParaRPr/>
          </a:p>
        </p:txBody>
      </p:sp>
      <p:sp>
        <p:nvSpPr>
          <p:cNvPr id="283" name="Google Shape;283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are many ways to address this problem.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Removal of the column</a:t>
            </a:r>
            <a:endParaRPr/>
          </a:p>
        </p:txBody>
      </p:sp>
      <p:sp>
        <p:nvSpPr>
          <p:cNvPr id="284" name="Google Shape;284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to handle missing data?</a:t>
            </a:r>
            <a:endParaRPr/>
          </a:p>
        </p:txBody>
      </p:sp>
      <p:sp>
        <p:nvSpPr>
          <p:cNvPr id="290" name="Google Shape;290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are many ways to address this problem.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Removal of the column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Mean/mode/median imputation</a:t>
            </a:r>
            <a:endParaRPr/>
          </a:p>
        </p:txBody>
      </p:sp>
      <p:sp>
        <p:nvSpPr>
          <p:cNvPr id="291" name="Google Shape;291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to handle missing data?</a:t>
            </a:r>
            <a:endParaRPr/>
          </a:p>
        </p:txBody>
      </p:sp>
      <p:sp>
        <p:nvSpPr>
          <p:cNvPr id="297" name="Google Shape;29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are many ways to address this problem.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Removal of the column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Mean/mode/median imputation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Prediction of the value</a:t>
            </a:r>
            <a:endParaRPr/>
          </a:p>
        </p:txBody>
      </p:sp>
      <p:sp>
        <p:nvSpPr>
          <p:cNvPr id="298" name="Google Shape;298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9"/>
          <p:cNvSpPr txBox="1"/>
          <p:nvPr>
            <p:ph type="title"/>
          </p:nvPr>
        </p:nvSpPr>
        <p:spPr>
          <a:xfrm>
            <a:off x="311700" y="555600"/>
            <a:ext cx="3152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Correlated features</a:t>
            </a:r>
            <a:endParaRPr/>
          </a:p>
        </p:txBody>
      </p:sp>
      <p:sp>
        <p:nvSpPr>
          <p:cNvPr id="304" name="Google Shape;304;p4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There are 44 pairs of features with very high correlation (i.e. 0.95 or more).</a:t>
            </a:r>
            <a:endParaRPr/>
          </a:p>
        </p:txBody>
      </p:sp>
      <p:sp>
        <p:nvSpPr>
          <p:cNvPr id="305" name="Google Shape;305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306" name="Google Shape;306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1750" y="497899"/>
            <a:ext cx="4600710" cy="41476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0"/>
          <p:cNvSpPr txBox="1"/>
          <p:nvPr>
            <p:ph type="title"/>
          </p:nvPr>
        </p:nvSpPr>
        <p:spPr>
          <a:xfrm>
            <a:off x="311700" y="555600"/>
            <a:ext cx="3152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Correlated features</a:t>
            </a:r>
            <a:endParaRPr/>
          </a:p>
        </p:txBody>
      </p:sp>
      <p:sp>
        <p:nvSpPr>
          <p:cNvPr id="312" name="Google Shape;312;p5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are 44 pairs of features with very high correlation (i.e. 0.95 or more).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Lots of features express the same exact phenomenon, and these correlated features are very often close to the diagonal.</a:t>
            </a:r>
            <a:endParaRPr/>
          </a:p>
        </p:txBody>
      </p:sp>
      <p:sp>
        <p:nvSpPr>
          <p:cNvPr id="313" name="Google Shape;313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314" name="Google Shape;314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600" y="1015425"/>
            <a:ext cx="790575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3150" y="777300"/>
            <a:ext cx="1219200" cy="12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2525" y="2528925"/>
            <a:ext cx="1228725" cy="120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2188" y="2433675"/>
            <a:ext cx="1381125" cy="13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1"/>
          <p:cNvSpPr txBox="1"/>
          <p:nvPr>
            <p:ph type="title"/>
          </p:nvPr>
        </p:nvSpPr>
        <p:spPr>
          <a:xfrm>
            <a:off x="311700" y="555600"/>
            <a:ext cx="31521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Correlated features</a:t>
            </a:r>
            <a:endParaRPr/>
          </a:p>
        </p:txBody>
      </p:sp>
      <p:sp>
        <p:nvSpPr>
          <p:cNvPr id="323" name="Google Shape;323;p5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are 44 pairs of features with very high correlation (i.e. 0.95 or more).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Lots of features express the same exact phenomenon, and these correlated features are very often close to the diagonal.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⇒</a:t>
            </a:r>
            <a:r>
              <a:rPr b="1" lang="it"/>
              <a:t> Redundant information</a:t>
            </a:r>
            <a:endParaRPr b="1"/>
          </a:p>
        </p:txBody>
      </p:sp>
      <p:sp>
        <p:nvSpPr>
          <p:cNvPr id="324" name="Google Shape;324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325" name="Google Shape;32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1600" y="1015425"/>
            <a:ext cx="790575" cy="76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6" name="Google Shape;326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3150" y="777300"/>
            <a:ext cx="1219200" cy="123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2525" y="2528925"/>
            <a:ext cx="1228725" cy="120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8" name="Google Shape;328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2188" y="2433675"/>
            <a:ext cx="1381125" cy="139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We will cover the following topics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 split my project in 4 main parts.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Project description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Data exploration</a:t>
            </a:r>
            <a:endParaRPr/>
          </a:p>
        </p:txBody>
      </p:sp>
      <p:sp>
        <p:nvSpPr>
          <p:cNvPr id="76" name="Google Shape;7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Correlation with the target variable</a:t>
            </a:r>
            <a:endParaRPr/>
          </a:p>
        </p:txBody>
      </p:sp>
      <p:sp>
        <p:nvSpPr>
          <p:cNvPr id="334" name="Google Shape;334;p5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Not every feature is well correlated with the target variable.</a:t>
            </a:r>
            <a:endParaRPr/>
          </a:p>
        </p:txBody>
      </p:sp>
      <p:sp>
        <p:nvSpPr>
          <p:cNvPr id="335" name="Google Shape;335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Correlation with the target variable</a:t>
            </a:r>
            <a:endParaRPr/>
          </a:p>
        </p:txBody>
      </p:sp>
      <p:sp>
        <p:nvSpPr>
          <p:cNvPr id="341" name="Google Shape;341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Not every feature is well correlated with the target variable.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There are 54 features with very low correlation with the target variable (i.e. less than 0.05).</a:t>
            </a:r>
            <a:endParaRPr/>
          </a:p>
        </p:txBody>
      </p:sp>
      <p:sp>
        <p:nvSpPr>
          <p:cNvPr id="342" name="Google Shape;342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4"/>
          <p:cNvSpPr txBox="1"/>
          <p:nvPr>
            <p:ph type="title"/>
          </p:nvPr>
        </p:nvSpPr>
        <p:spPr>
          <a:xfrm>
            <a:off x="311700" y="11602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What can we do?</a:t>
            </a:r>
            <a:endParaRPr/>
          </a:p>
        </p:txBody>
      </p:sp>
      <p:sp>
        <p:nvSpPr>
          <p:cNvPr id="348" name="Google Shape;348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5"/>
          <p:cNvSpPr txBox="1"/>
          <p:nvPr>
            <p:ph type="title"/>
          </p:nvPr>
        </p:nvSpPr>
        <p:spPr>
          <a:xfrm>
            <a:off x="311700" y="11602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What can we do?</a:t>
            </a:r>
            <a:endParaRPr/>
          </a:p>
        </p:txBody>
      </p:sp>
      <p:sp>
        <p:nvSpPr>
          <p:cNvPr id="354" name="Google Shape;354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55" name="Google Shape;355;p55"/>
          <p:cNvSpPr txBox="1"/>
          <p:nvPr>
            <p:ph type="title"/>
          </p:nvPr>
        </p:nvSpPr>
        <p:spPr>
          <a:xfrm>
            <a:off x="311700" y="2911738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Dimensionality reduction!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Unbalanced dataset</a:t>
            </a:r>
            <a:endParaRPr/>
          </a:p>
        </p:txBody>
      </p:sp>
      <p:sp>
        <p:nvSpPr>
          <p:cNvPr id="361" name="Google Shape;361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62" name="Google Shape;362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There is a severe skew in the class distribution.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Unbalanced dataset</a:t>
            </a:r>
            <a:endParaRPr/>
          </a:p>
        </p:txBody>
      </p:sp>
      <p:sp>
        <p:nvSpPr>
          <p:cNvPr id="368" name="Google Shape;368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369" name="Google Shape;369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is a severe skew in the class distribution.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83798 encounters with class 0 (91.37% of the dataset)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7915 encounters with class 1 (8.63% of the dataset)</a:t>
            </a:r>
            <a:endParaRPr/>
          </a:p>
        </p:txBody>
      </p:sp>
      <p:pic>
        <p:nvPicPr>
          <p:cNvPr id="370" name="Google Shape;37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0087" y="2666100"/>
            <a:ext cx="2703815" cy="199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to handle unbalanced datasets?</a:t>
            </a:r>
            <a:endParaRPr/>
          </a:p>
        </p:txBody>
      </p:sp>
      <p:sp>
        <p:nvSpPr>
          <p:cNvPr id="376" name="Google Shape;376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There are two phases in which unbalanced datasets represent a problem.</a:t>
            </a:r>
            <a:endParaRPr/>
          </a:p>
        </p:txBody>
      </p:sp>
      <p:sp>
        <p:nvSpPr>
          <p:cNvPr id="377" name="Google Shape;377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to handle unbalanced datasets?</a:t>
            </a:r>
            <a:endParaRPr/>
          </a:p>
        </p:txBody>
      </p:sp>
      <p:sp>
        <p:nvSpPr>
          <p:cNvPr id="383" name="Google Shape;383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are two phases in which unbalanced datasets represent a problem.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b="1" lang="it"/>
              <a:t>Splitting of the dataset</a:t>
            </a:r>
            <a:endParaRPr/>
          </a:p>
        </p:txBody>
      </p:sp>
      <p:sp>
        <p:nvSpPr>
          <p:cNvPr id="384" name="Google Shape;384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to handle unbalanced datasets?</a:t>
            </a:r>
            <a:endParaRPr/>
          </a:p>
        </p:txBody>
      </p:sp>
      <p:sp>
        <p:nvSpPr>
          <p:cNvPr id="390" name="Google Shape;390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are two phases in which unbalanced datasets represent a problem.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b="1" lang="it"/>
              <a:t>Splitting of the dataset</a:t>
            </a:r>
            <a:endParaRPr b="1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it"/>
              <a:t>Problem</a:t>
            </a:r>
            <a:r>
              <a:rPr lang="it"/>
              <a:t>: we could end up with very few instances from the minority class in the testing set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it"/>
              <a:t>Solution</a:t>
            </a:r>
            <a:r>
              <a:rPr lang="it"/>
              <a:t>: stratified random sampling</a:t>
            </a:r>
            <a:endParaRPr/>
          </a:p>
        </p:txBody>
      </p:sp>
      <p:sp>
        <p:nvSpPr>
          <p:cNvPr id="391" name="Google Shape;391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to handle unbalanced datasets?</a:t>
            </a:r>
            <a:endParaRPr/>
          </a:p>
        </p:txBody>
      </p:sp>
      <p:sp>
        <p:nvSpPr>
          <p:cNvPr id="397" name="Google Shape;397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are two phases in which unbalanced datasets represent a problem.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b="1" lang="it"/>
              <a:t>Splitting of the dataset</a:t>
            </a:r>
            <a:endParaRPr b="1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it"/>
              <a:t>Problem</a:t>
            </a:r>
            <a:r>
              <a:rPr lang="it"/>
              <a:t>: we could end up with very few instances from the minority class in the testing set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it"/>
              <a:t>Solution</a:t>
            </a:r>
            <a:r>
              <a:rPr lang="it"/>
              <a:t>: stratified random sampling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it"/>
              <a:t>Training of the model</a:t>
            </a:r>
            <a:endParaRPr/>
          </a:p>
        </p:txBody>
      </p:sp>
      <p:sp>
        <p:nvSpPr>
          <p:cNvPr id="398" name="Google Shape;398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We will cover the following topics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 split my project in 4 main parts.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Project description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Data exploration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Learning pipeline</a:t>
            </a:r>
            <a:endParaRPr/>
          </a:p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How to handle unbalanced datasets?</a:t>
            </a:r>
            <a:endParaRPr/>
          </a:p>
        </p:txBody>
      </p:sp>
      <p:sp>
        <p:nvSpPr>
          <p:cNvPr id="404" name="Google Shape;404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There are two phases in which unbalanced datasets represent a problem.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b="1" lang="it"/>
              <a:t>Splitting of the dataset</a:t>
            </a:r>
            <a:endParaRPr b="1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it"/>
              <a:t>Problem</a:t>
            </a:r>
            <a:r>
              <a:rPr lang="it"/>
              <a:t>: we could end up with very few instances from the minority class in the testing set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it"/>
              <a:t>Solution</a:t>
            </a:r>
            <a:r>
              <a:rPr lang="it"/>
              <a:t>: </a:t>
            </a:r>
            <a:r>
              <a:rPr lang="it"/>
              <a:t>stratified random sampling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it"/>
              <a:t>Training of the model</a:t>
            </a:r>
            <a:endParaRPr b="1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it"/>
              <a:t>Problem</a:t>
            </a:r>
            <a:r>
              <a:rPr lang="it"/>
              <a:t>: the bias in the training set could lead to ignore the minority class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b="1" lang="it"/>
              <a:t>Solution</a:t>
            </a:r>
            <a:r>
              <a:rPr lang="it"/>
              <a:t>: undersampling/oversampling</a:t>
            </a:r>
            <a:endParaRPr/>
          </a:p>
        </p:txBody>
      </p:sp>
      <p:sp>
        <p:nvSpPr>
          <p:cNvPr id="405" name="Google Shape;405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Stratified random sampling</a:t>
            </a:r>
            <a:endParaRPr/>
          </a:p>
        </p:txBody>
      </p:sp>
      <p:sp>
        <p:nvSpPr>
          <p:cNvPr id="411" name="Google Shape;411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Split the dataset in training and testing in a stratified fashion, that is, maintaining the initial class distribution after the splitting.</a:t>
            </a:r>
            <a:endParaRPr/>
          </a:p>
        </p:txBody>
      </p:sp>
      <p:sp>
        <p:nvSpPr>
          <p:cNvPr id="412" name="Google Shape;412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413" name="Google Shape;41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3534" y="2178150"/>
            <a:ext cx="2856919" cy="248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Undersampling and oversampling</a:t>
            </a:r>
            <a:endParaRPr/>
          </a:p>
        </p:txBody>
      </p:sp>
      <p:sp>
        <p:nvSpPr>
          <p:cNvPr id="419" name="Google Shape;419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it"/>
              <a:t>Undersampling</a:t>
            </a:r>
            <a:r>
              <a:rPr lang="it"/>
              <a:t>:  remove examples from the majority class</a:t>
            </a:r>
            <a:endParaRPr/>
          </a:p>
        </p:txBody>
      </p:sp>
      <p:sp>
        <p:nvSpPr>
          <p:cNvPr id="420" name="Google Shape;420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Undersampling and oversampling</a:t>
            </a:r>
            <a:endParaRPr/>
          </a:p>
        </p:txBody>
      </p:sp>
      <p:sp>
        <p:nvSpPr>
          <p:cNvPr id="426" name="Google Shape;426;p6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it"/>
              <a:t>Undersampling</a:t>
            </a:r>
            <a:r>
              <a:rPr lang="it"/>
              <a:t>:  remove examples from the majority class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it"/>
              <a:t>Oversampling</a:t>
            </a:r>
            <a:r>
              <a:rPr lang="it"/>
              <a:t>: duplicate examples from the minority class</a:t>
            </a:r>
            <a:endParaRPr/>
          </a:p>
        </p:txBody>
      </p:sp>
      <p:sp>
        <p:nvSpPr>
          <p:cNvPr id="427" name="Google Shape;427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Undersampling and oversampling</a:t>
            </a:r>
            <a:endParaRPr/>
          </a:p>
        </p:txBody>
      </p:sp>
      <p:sp>
        <p:nvSpPr>
          <p:cNvPr id="433" name="Google Shape;433;p6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it"/>
              <a:t>Undersampling</a:t>
            </a:r>
            <a:r>
              <a:rPr lang="it"/>
              <a:t>:  remove examples from the majority class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b="1" lang="it"/>
              <a:t>Oversampling</a:t>
            </a:r>
            <a:r>
              <a:rPr lang="it"/>
              <a:t>: duplicate examples from the minority class</a:t>
            </a:r>
            <a:endParaRPr/>
          </a:p>
        </p:txBody>
      </p:sp>
      <p:sp>
        <p:nvSpPr>
          <p:cNvPr id="434" name="Google Shape;434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pic>
        <p:nvPicPr>
          <p:cNvPr id="435" name="Google Shape;43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638" y="2417600"/>
            <a:ext cx="6502726" cy="224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Learning pipeline</a:t>
            </a:r>
            <a:endParaRPr b="1"/>
          </a:p>
        </p:txBody>
      </p:sp>
      <p:sp>
        <p:nvSpPr>
          <p:cNvPr id="441" name="Google Shape;441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Splitting the dataset</a:t>
            </a:r>
            <a:endParaRPr/>
          </a:p>
        </p:txBody>
      </p:sp>
      <p:sp>
        <p:nvSpPr>
          <p:cNvPr id="447" name="Google Shape;447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48" name="Google Shape;448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First thing we need to do is splitting the data in training and testing.</a:t>
            </a: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Splitting the dataset</a:t>
            </a:r>
            <a:endParaRPr/>
          </a:p>
        </p:txBody>
      </p:sp>
      <p:sp>
        <p:nvSpPr>
          <p:cNvPr id="454" name="Google Shape;454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55" name="Google Shape;455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First thing we need to do is splitting the data in training and testing.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We saw that the data is very unbalanced.</a:t>
            </a: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Splitting the dataset</a:t>
            </a:r>
            <a:endParaRPr/>
          </a:p>
        </p:txBody>
      </p:sp>
      <p:sp>
        <p:nvSpPr>
          <p:cNvPr id="461" name="Google Shape;461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62" name="Google Shape;462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First thing we need to do is splitting the data in training and testing.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We saw that the data is very unbalanced.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Stratified random sampling</a:t>
            </a: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Splitting the dataset</a:t>
            </a:r>
            <a:endParaRPr/>
          </a:p>
        </p:txBody>
      </p:sp>
      <p:sp>
        <p:nvSpPr>
          <p:cNvPr id="468" name="Google Shape;468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69" name="Google Shape;469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First thing we need to do is splitting the data in training and testing.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We saw that the data is very unbalanced.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Stratified random sampling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Training set size: 73553 rows (80%)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Testing set size: 18160 rows (20%)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We will cover the following topics</a:t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I split my project in 4 main parts.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Project description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Data exploration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Learning pipeline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Evaluation</a:t>
            </a:r>
            <a:endParaRPr/>
          </a:p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Splitting the dataset</a:t>
            </a:r>
            <a:endParaRPr/>
          </a:p>
        </p:txBody>
      </p:sp>
      <p:sp>
        <p:nvSpPr>
          <p:cNvPr id="475" name="Google Shape;475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476" name="Google Shape;476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First thing we need to do is splitting the data in training and testing.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We saw that the data is very unbalanced.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Stratified random sampling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Training set size: 73553 rows (80%)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Testing set size: 18160 rows (20%)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From now on, we are going to work with just the training dataset.</a:t>
            </a:r>
            <a:endParaRPr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missing values</a:t>
            </a:r>
            <a:endParaRPr/>
          </a:p>
        </p:txBody>
      </p:sp>
      <p:sp>
        <p:nvSpPr>
          <p:cNvPr id="482" name="Google Shape;482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Building a pipeline means that later we can apply the same transformations to other dataframes.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missing values</a:t>
            </a:r>
            <a:endParaRPr/>
          </a:p>
        </p:txBody>
      </p:sp>
      <p:sp>
        <p:nvSpPr>
          <p:cNvPr id="489" name="Google Shape;489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Building a pipeline means that later we can apply the same transformations to other dataframes.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Let M be the percentage of missing values for column c.</a:t>
            </a:r>
            <a:endParaRPr/>
          </a:p>
        </p:txBody>
      </p:sp>
      <p:sp>
        <p:nvSpPr>
          <p:cNvPr id="490" name="Google Shape;490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missing values</a:t>
            </a:r>
            <a:endParaRPr/>
          </a:p>
        </p:txBody>
      </p:sp>
      <p:sp>
        <p:nvSpPr>
          <p:cNvPr id="496" name="Google Shape;496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Building a pipeline means that later we can apply the same transformations to other dataframes.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Let M be the percentage of missing values for column c.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If M &gt; 80% ⇒ remove column c</a:t>
            </a:r>
            <a:endParaRPr/>
          </a:p>
        </p:txBody>
      </p:sp>
      <p:sp>
        <p:nvSpPr>
          <p:cNvPr id="497" name="Google Shape;497;p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missing values</a:t>
            </a:r>
            <a:endParaRPr/>
          </a:p>
        </p:txBody>
      </p:sp>
      <p:sp>
        <p:nvSpPr>
          <p:cNvPr id="503" name="Google Shape;503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Building a pipeline means that later we can apply the same transformations to other dataframes.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Let M be the percentage of missing values for column c.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If M &gt; 80% ⇒ remove column c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If M ≤ 80%:</a:t>
            </a:r>
            <a:endParaRPr/>
          </a:p>
        </p:txBody>
      </p:sp>
      <p:sp>
        <p:nvSpPr>
          <p:cNvPr id="504" name="Google Shape;504;p7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missing values</a:t>
            </a:r>
            <a:endParaRPr/>
          </a:p>
        </p:txBody>
      </p:sp>
      <p:sp>
        <p:nvSpPr>
          <p:cNvPr id="510" name="Google Shape;510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Building a pipeline means that later we can apply the same transformations to other dataframes.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Let M be the percentage of missing values for column c.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If M &gt; 80% ⇒ remove column c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If M ≤ 80%: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If c is a numerical feature ⇒ replace missing values with mean of column c</a:t>
            </a:r>
            <a:endParaRPr/>
          </a:p>
        </p:txBody>
      </p:sp>
      <p:sp>
        <p:nvSpPr>
          <p:cNvPr id="511" name="Google Shape;511;p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missing values</a:t>
            </a:r>
            <a:endParaRPr/>
          </a:p>
        </p:txBody>
      </p:sp>
      <p:sp>
        <p:nvSpPr>
          <p:cNvPr id="517" name="Google Shape;517;p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Building a pipeline means that later we can apply the same transformations to other dataframes.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Let M be the percentage of missing values for column c.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If M &gt; 80% ⇒ remove column c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If M ≤ 80%: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If c is a numerical feature ⇒ replace missing values with mean of column c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If c is a categorical feature ⇒ replace missing values with mode of column c</a:t>
            </a:r>
            <a:endParaRPr/>
          </a:p>
        </p:txBody>
      </p:sp>
      <p:sp>
        <p:nvSpPr>
          <p:cNvPr id="518" name="Google Shape;518;p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correlated features</a:t>
            </a:r>
            <a:endParaRPr/>
          </a:p>
        </p:txBody>
      </p:sp>
      <p:sp>
        <p:nvSpPr>
          <p:cNvPr id="524" name="Google Shape;524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Let’s handle both features with low correlation with the target variable and highly correlated features.</a:t>
            </a:r>
            <a:endParaRPr/>
          </a:p>
        </p:txBody>
      </p:sp>
      <p:sp>
        <p:nvSpPr>
          <p:cNvPr id="525" name="Google Shape;525;p7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8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correlated features</a:t>
            </a:r>
            <a:endParaRPr/>
          </a:p>
        </p:txBody>
      </p:sp>
      <p:sp>
        <p:nvSpPr>
          <p:cNvPr id="531" name="Google Shape;531;p8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Let’s handle both features with low correlation with the target variable and highly correlated features.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Remove the features with very low correlation with the target variable</a:t>
            </a:r>
            <a:endParaRPr/>
          </a:p>
        </p:txBody>
      </p:sp>
      <p:sp>
        <p:nvSpPr>
          <p:cNvPr id="532" name="Google Shape;532;p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8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correlated features</a:t>
            </a:r>
            <a:endParaRPr/>
          </a:p>
        </p:txBody>
      </p:sp>
      <p:sp>
        <p:nvSpPr>
          <p:cNvPr id="538" name="Google Shape;538;p8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Let’s handle both features with low correlation with the target variable and highly correlated features.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Remove the features with very low correlation with the target variable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Collect pairs of highly correlated features</a:t>
            </a:r>
            <a:endParaRPr/>
          </a:p>
        </p:txBody>
      </p:sp>
      <p:sp>
        <p:nvSpPr>
          <p:cNvPr id="539" name="Google Shape;539;p8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Project description</a:t>
            </a:r>
            <a:endParaRPr b="1"/>
          </a:p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8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Pipeline for correlated features</a:t>
            </a:r>
            <a:endParaRPr/>
          </a:p>
        </p:txBody>
      </p:sp>
      <p:sp>
        <p:nvSpPr>
          <p:cNvPr id="545" name="Google Shape;545;p8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Let’s handle both features with low correlation with the target variable and highly correlated features.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Remove the features with very low correlation with the target variable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Collect pairs of highly correlated features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From every pair, remove the feature which has the lowest correlation with the target variable</a:t>
            </a:r>
            <a:endParaRPr/>
          </a:p>
        </p:txBody>
      </p:sp>
      <p:sp>
        <p:nvSpPr>
          <p:cNvPr id="546" name="Google Shape;546;p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Oversampling</a:t>
            </a:r>
            <a:endParaRPr/>
          </a:p>
        </p:txBody>
      </p:sp>
      <p:sp>
        <p:nvSpPr>
          <p:cNvPr id="552" name="Google Shape;552;p8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U</a:t>
            </a:r>
            <a:r>
              <a:rPr lang="it"/>
              <a:t>ndersampling didn't work as a strategy, because it discarded too much useful information.</a:t>
            </a:r>
            <a:endParaRPr/>
          </a:p>
        </p:txBody>
      </p:sp>
      <p:sp>
        <p:nvSpPr>
          <p:cNvPr id="553" name="Google Shape;553;p8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8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Oversampling</a:t>
            </a:r>
            <a:endParaRPr/>
          </a:p>
        </p:txBody>
      </p:sp>
      <p:sp>
        <p:nvSpPr>
          <p:cNvPr id="559" name="Google Shape;559;p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Undersampling didn't work as a strategy, because it discarded too much useful information.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With oversampling, we ended up with a pretty big (but balanced) dataset.</a:t>
            </a:r>
            <a:endParaRPr/>
          </a:p>
        </p:txBody>
      </p:sp>
      <p:sp>
        <p:nvSpPr>
          <p:cNvPr id="560" name="Google Shape;560;p8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Oversampling</a:t>
            </a:r>
            <a:endParaRPr/>
          </a:p>
        </p:txBody>
      </p:sp>
      <p:sp>
        <p:nvSpPr>
          <p:cNvPr id="566" name="Google Shape;566;p8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Undersampling didn't work as a strategy, because it discarded too much useful information.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With oversampling, we ended up with a pretty big (but balanced) dataset.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Oversampled training dataset size: 134425 rows</a:t>
            </a:r>
            <a:endParaRPr/>
          </a:p>
        </p:txBody>
      </p:sp>
      <p:sp>
        <p:nvSpPr>
          <p:cNvPr id="567" name="Google Shape;567;p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8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Oversampling</a:t>
            </a:r>
            <a:endParaRPr/>
          </a:p>
        </p:txBody>
      </p:sp>
      <p:sp>
        <p:nvSpPr>
          <p:cNvPr id="573" name="Google Shape;573;p8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Undersampling didn't work as a strategy, because it discarded too much useful information.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With oversampling, we ended up with a pretty big (but balanced) dataset.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Oversampled training dataset size: 134425 rows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67248 in class 1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67204 in class 0</a:t>
            </a:r>
            <a:endParaRPr/>
          </a:p>
        </p:txBody>
      </p:sp>
      <p:sp>
        <p:nvSpPr>
          <p:cNvPr id="574" name="Google Shape;574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Random Forests</a:t>
            </a:r>
            <a:endParaRPr/>
          </a:p>
        </p:txBody>
      </p:sp>
      <p:sp>
        <p:nvSpPr>
          <p:cNvPr id="580" name="Google Shape;580;p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An ensemble method resulted to be a real suitable choice. It handled the dimension and the distribution of the values appropriately.</a:t>
            </a:r>
            <a:endParaRPr/>
          </a:p>
        </p:txBody>
      </p:sp>
      <p:sp>
        <p:nvSpPr>
          <p:cNvPr id="581" name="Google Shape;581;p8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Random Forests</a:t>
            </a:r>
            <a:endParaRPr/>
          </a:p>
        </p:txBody>
      </p:sp>
      <p:sp>
        <p:nvSpPr>
          <p:cNvPr id="587" name="Google Shape;587;p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 ensemble method resulted to be a real suitable choice. It handled the dimension and the distribution of the values appropriately.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To build the model, I followed the following steps:</a:t>
            </a:r>
            <a:endParaRPr/>
          </a:p>
        </p:txBody>
      </p:sp>
      <p:sp>
        <p:nvSpPr>
          <p:cNvPr id="588" name="Google Shape;588;p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Random Forests</a:t>
            </a:r>
            <a:endParaRPr/>
          </a:p>
        </p:txBody>
      </p:sp>
      <p:sp>
        <p:nvSpPr>
          <p:cNvPr id="594" name="Google Shape;594;p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 ensemble method resulted to be a real suitable choice. It handled the dimension and the distribution of the values appropriately.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To build the model, I followed the following steps: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Search for the best hyperparameters on a sampled dataset (i.e. 10% of training set)</a:t>
            </a:r>
            <a:endParaRPr/>
          </a:p>
        </p:txBody>
      </p:sp>
      <p:sp>
        <p:nvSpPr>
          <p:cNvPr id="595" name="Google Shape;595;p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Random Forests</a:t>
            </a:r>
            <a:endParaRPr/>
          </a:p>
        </p:txBody>
      </p:sp>
      <p:sp>
        <p:nvSpPr>
          <p:cNvPr id="601" name="Google Shape;601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 ensemble method resulted to be a real suitable choice. It handled the dimension and the distribution of the values appropriately.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To build the model, I followed the following steps:</a:t>
            </a:r>
            <a:endParaRPr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Search for the best hyperparameters on a sampled dataset (i.e. 10% of training set)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it"/>
              <a:t>Train the model with the best hyperparameters on the entire training set</a:t>
            </a:r>
            <a:endParaRPr/>
          </a:p>
        </p:txBody>
      </p:sp>
      <p:sp>
        <p:nvSpPr>
          <p:cNvPr id="602" name="Google Shape;602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p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Hyperparameters tuning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9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Take 10 percent of the data</a:t>
            </a:r>
            <a:endParaRPr/>
          </a:p>
        </p:txBody>
      </p:sp>
      <p:sp>
        <p:nvSpPr>
          <p:cNvPr id="609" name="Google Shape;609;p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Overview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WiDS (Women in Data Science) </a:t>
            </a:r>
            <a:r>
              <a:rPr lang="it"/>
              <a:t>Datathlon </a:t>
            </a:r>
            <a:r>
              <a:rPr lang="it"/>
              <a:t>2020 is a completed competition on Kaggle</a:t>
            </a:r>
            <a:endParaRPr/>
          </a:p>
        </p:txBody>
      </p:sp>
      <p:sp>
        <p:nvSpPr>
          <p:cNvPr id="103" name="Google Shape;10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Hyperparameters tuning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9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Take 10 percent of the data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Build a grid of parameters to search over</a:t>
            </a:r>
            <a:endParaRPr/>
          </a:p>
        </p:txBody>
      </p:sp>
      <p:sp>
        <p:nvSpPr>
          <p:cNvPr id="616" name="Google Shape;616;p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9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Hyperparameters tuning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Take 10 percent of the data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Build a grid of parameters to search over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3 parameters for the max depth of the trees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3 parameters for the number of trees</a:t>
            </a:r>
            <a:endParaRPr/>
          </a:p>
        </p:txBody>
      </p:sp>
      <p:sp>
        <p:nvSpPr>
          <p:cNvPr id="623" name="Google Shape;623;p9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Hyperparameters tuning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9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Take 10 percent of the data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Build a grid of parameters to search over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3 parameters for the max depth of the trees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3 parameters for the number of trees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Train the model with cross validation over the grid of parameters </a:t>
            </a:r>
            <a:endParaRPr/>
          </a:p>
        </p:txBody>
      </p:sp>
      <p:sp>
        <p:nvSpPr>
          <p:cNvPr id="630" name="Google Shape;630;p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Hyperparameters tuning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Take 10 percent of the data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Build a grid of parameters to search over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3 parameters for the max depth of the trees</a:t>
            </a:r>
            <a:endParaRPr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it"/>
              <a:t>3 parameters for the number of trees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Train the model with cross validation over the grid of parameters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To choose the best parameters, I then compared the area under the ROC curve computed across every model setting.</a:t>
            </a:r>
            <a:endParaRPr/>
          </a:p>
        </p:txBody>
      </p:sp>
      <p:sp>
        <p:nvSpPr>
          <p:cNvPr id="637" name="Google Shape;637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9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Evaluation</a:t>
            </a:r>
            <a:endParaRPr b="1"/>
          </a:p>
        </p:txBody>
      </p:sp>
      <p:sp>
        <p:nvSpPr>
          <p:cNvPr id="643" name="Google Shape;643;p9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9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ROC - PR</a:t>
            </a:r>
            <a:endParaRPr/>
          </a:p>
        </p:txBody>
      </p:sp>
      <p:sp>
        <p:nvSpPr>
          <p:cNvPr id="649" name="Google Shape;649;p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50" name="Google Shape;650;p97"/>
          <p:cNvSpPr txBox="1"/>
          <p:nvPr>
            <p:ph idx="1" type="body"/>
          </p:nvPr>
        </p:nvSpPr>
        <p:spPr>
          <a:xfrm>
            <a:off x="311700" y="1152475"/>
            <a:ext cx="8520600" cy="8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Following the pipeline we used for the training data on the testing one, we were able to apply our model on it and predict the values.</a:t>
            </a:r>
            <a:endParaRPr/>
          </a:p>
        </p:txBody>
      </p:sp>
      <p:sp>
        <p:nvSpPr>
          <p:cNvPr id="651" name="Google Shape;651;p97"/>
          <p:cNvSpPr txBox="1"/>
          <p:nvPr/>
        </p:nvSpPr>
        <p:spPr>
          <a:xfrm>
            <a:off x="3117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52" name="Google Shape;652;p97"/>
          <p:cNvSpPr txBox="1"/>
          <p:nvPr/>
        </p:nvSpPr>
        <p:spPr>
          <a:xfrm>
            <a:off x="45720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9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ROC - PR</a:t>
            </a:r>
            <a:endParaRPr/>
          </a:p>
        </p:txBody>
      </p:sp>
      <p:sp>
        <p:nvSpPr>
          <p:cNvPr id="658" name="Google Shape;658;p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59" name="Google Shape;659;p98"/>
          <p:cNvSpPr txBox="1"/>
          <p:nvPr>
            <p:ph idx="1" type="body"/>
          </p:nvPr>
        </p:nvSpPr>
        <p:spPr>
          <a:xfrm>
            <a:off x="311700" y="1152475"/>
            <a:ext cx="8520600" cy="8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Following the pipeline we used for the training data on the testing one, we were able to apply our model on it and predict the values.</a:t>
            </a:r>
            <a:endParaRPr/>
          </a:p>
        </p:txBody>
      </p:sp>
      <p:sp>
        <p:nvSpPr>
          <p:cNvPr id="660" name="Google Shape;660;p98"/>
          <p:cNvSpPr txBox="1"/>
          <p:nvPr/>
        </p:nvSpPr>
        <p:spPr>
          <a:xfrm>
            <a:off x="3117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ROC AUC = 0.885</a:t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61" name="Google Shape;661;p98"/>
          <p:cNvSpPr txBox="1"/>
          <p:nvPr/>
        </p:nvSpPr>
        <p:spPr>
          <a:xfrm>
            <a:off x="45720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9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ROC - PR</a:t>
            </a:r>
            <a:endParaRPr/>
          </a:p>
        </p:txBody>
      </p:sp>
      <p:sp>
        <p:nvSpPr>
          <p:cNvPr id="667" name="Google Shape;667;p9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68" name="Google Shape;668;p99"/>
          <p:cNvSpPr txBox="1"/>
          <p:nvPr>
            <p:ph idx="1" type="body"/>
          </p:nvPr>
        </p:nvSpPr>
        <p:spPr>
          <a:xfrm>
            <a:off x="311700" y="1152475"/>
            <a:ext cx="8520600" cy="8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Following the pipeline we used for the training data on the testing one, we were able to apply our model on it and predict the values.</a:t>
            </a:r>
            <a:endParaRPr/>
          </a:p>
        </p:txBody>
      </p:sp>
      <p:sp>
        <p:nvSpPr>
          <p:cNvPr id="669" name="Google Shape;669;p99"/>
          <p:cNvSpPr txBox="1"/>
          <p:nvPr/>
        </p:nvSpPr>
        <p:spPr>
          <a:xfrm>
            <a:off x="3117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ROC AUC = 0.885</a:t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70" name="Google Shape;670;p99"/>
          <p:cNvSpPr txBox="1"/>
          <p:nvPr/>
        </p:nvSpPr>
        <p:spPr>
          <a:xfrm>
            <a:off x="45720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671" name="Google Shape;671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288" y="2711950"/>
            <a:ext cx="2401120" cy="195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ROC - PR</a:t>
            </a:r>
            <a:endParaRPr/>
          </a:p>
        </p:txBody>
      </p:sp>
      <p:sp>
        <p:nvSpPr>
          <p:cNvPr id="677" name="Google Shape;677;p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78" name="Google Shape;678;p100"/>
          <p:cNvSpPr txBox="1"/>
          <p:nvPr>
            <p:ph idx="1" type="body"/>
          </p:nvPr>
        </p:nvSpPr>
        <p:spPr>
          <a:xfrm>
            <a:off x="311700" y="1152475"/>
            <a:ext cx="8520600" cy="8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Following the pipeline we used for the training data on the testing one, we were able to apply our model on it and predict the values.</a:t>
            </a:r>
            <a:endParaRPr/>
          </a:p>
        </p:txBody>
      </p:sp>
      <p:sp>
        <p:nvSpPr>
          <p:cNvPr id="679" name="Google Shape;679;p100"/>
          <p:cNvSpPr txBox="1"/>
          <p:nvPr/>
        </p:nvSpPr>
        <p:spPr>
          <a:xfrm>
            <a:off x="3117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ROC AUC = 0.885</a:t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80" name="Google Shape;680;p100"/>
          <p:cNvSpPr txBox="1"/>
          <p:nvPr/>
        </p:nvSpPr>
        <p:spPr>
          <a:xfrm>
            <a:off x="45720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PR AUC = 0.986</a:t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681" name="Google Shape;681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288" y="2711950"/>
            <a:ext cx="2401120" cy="195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ROC - PR</a:t>
            </a:r>
            <a:endParaRPr/>
          </a:p>
        </p:txBody>
      </p:sp>
      <p:sp>
        <p:nvSpPr>
          <p:cNvPr id="687" name="Google Shape;687;p10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688" name="Google Shape;688;p101"/>
          <p:cNvSpPr txBox="1"/>
          <p:nvPr>
            <p:ph idx="1" type="body"/>
          </p:nvPr>
        </p:nvSpPr>
        <p:spPr>
          <a:xfrm>
            <a:off x="311700" y="1152475"/>
            <a:ext cx="8520600" cy="8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Following the pipeline we used for the training data on the testing one, we were able to apply our model on it and predict the values.</a:t>
            </a:r>
            <a:endParaRPr/>
          </a:p>
        </p:txBody>
      </p:sp>
      <p:sp>
        <p:nvSpPr>
          <p:cNvPr id="689" name="Google Shape;689;p101"/>
          <p:cNvSpPr txBox="1"/>
          <p:nvPr/>
        </p:nvSpPr>
        <p:spPr>
          <a:xfrm>
            <a:off x="3117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ROC AUC = 0.885</a:t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690" name="Google Shape;690;p101"/>
          <p:cNvSpPr txBox="1"/>
          <p:nvPr/>
        </p:nvSpPr>
        <p:spPr>
          <a:xfrm>
            <a:off x="4572000" y="2087325"/>
            <a:ext cx="4260300" cy="80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solidFill>
                  <a:schemeClr val="dk2"/>
                </a:solidFill>
                <a:latin typeface="Roboto Slab"/>
                <a:ea typeface="Roboto Slab"/>
                <a:cs typeface="Roboto Slab"/>
                <a:sym typeface="Roboto Slab"/>
              </a:rPr>
              <a:t>PR AUC = 0.986</a:t>
            </a:r>
            <a:endParaRPr sz="1600">
              <a:solidFill>
                <a:schemeClr val="dk2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691" name="Google Shape;691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1288" y="2711950"/>
            <a:ext cx="2401120" cy="195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2" name="Google Shape;692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3845" y="2711950"/>
            <a:ext cx="2456620" cy="195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Overview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WiDS (Women in Data Science) Datathlon 2020 is a completed competition on Kaggle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it"/>
              <a:t>It focuses on patient health through data from </a:t>
            </a:r>
            <a:r>
              <a:rPr lang="it" u="sng">
                <a:solidFill>
                  <a:schemeClr val="hlink"/>
                </a:solidFill>
                <a:hlinkClick r:id="rId3"/>
              </a:rPr>
              <a:t>MIT’s GOSSIS (Global Open Source Severity of Illness Score)</a:t>
            </a:r>
            <a:r>
              <a:rPr lang="it"/>
              <a:t> initiative</a:t>
            </a:r>
            <a:endParaRPr/>
          </a:p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10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it"/>
              <a:t>Extra - Kaggle submission</a:t>
            </a:r>
            <a:endParaRPr b="1"/>
          </a:p>
        </p:txBody>
      </p:sp>
      <p:sp>
        <p:nvSpPr>
          <p:cNvPr id="698" name="Google Shape;698;p1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2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3" name="Google Shape;703;p1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Predict the unlabeled instances</a:t>
            </a:r>
            <a:endParaRPr/>
          </a:p>
        </p:txBody>
      </p:sp>
      <p:sp>
        <p:nvSpPr>
          <p:cNvPr id="704" name="Google Shape;704;p10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05" name="Google Shape;705;p10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it"/>
              <a:t>The challenge was to predict the probability of patient survival.</a:t>
            </a:r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Predict the unlabeled instances</a:t>
            </a:r>
            <a:endParaRPr/>
          </a:p>
        </p:txBody>
      </p:sp>
      <p:sp>
        <p:nvSpPr>
          <p:cNvPr id="711" name="Google Shape;711;p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12" name="Google Shape;712;p10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challenge was to predict the probability of patient survival.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Once more, I applied the usual pipeline to the entire dataset (train + test).</a:t>
            </a:r>
            <a:endParaRPr/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0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Predict the unlabeled instances</a:t>
            </a:r>
            <a:endParaRPr/>
          </a:p>
        </p:txBody>
      </p:sp>
      <p:sp>
        <p:nvSpPr>
          <p:cNvPr id="718" name="Google Shape;718;p1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19" name="Google Shape;719;p10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challenge was to predict the probability of patient survival.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Once more, I applied the usual pipeline to the entire dataset (train + test).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Then, I re-trained the model on the entire dataset (oversampled).</a:t>
            </a:r>
            <a:endParaRPr/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Predict the unlabeled instances</a:t>
            </a:r>
            <a:endParaRPr/>
          </a:p>
        </p:txBody>
      </p:sp>
      <p:sp>
        <p:nvSpPr>
          <p:cNvPr id="725" name="Google Shape;725;p10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  <p:sp>
        <p:nvSpPr>
          <p:cNvPr id="726" name="Google Shape;726;p10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The challenge was to predict the probability of patient survival.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it"/>
              <a:t>Once more, I applied the usual pipeline to the entire dataset (train + test).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Then, I re-trained the model on the entire dataset (oversampled).</a:t>
            </a:r>
            <a:endParaRPr/>
          </a:p>
        </p:txBody>
      </p:sp>
      <p:pic>
        <p:nvPicPr>
          <p:cNvPr id="727" name="Google Shape;727;p1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9225" y="3330227"/>
            <a:ext cx="7365551" cy="172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ides con Roboto">
  <a:themeElements>
    <a:clrScheme name="Simple Light">
      <a:dk1>
        <a:srgbClr val="333232"/>
      </a:dk1>
      <a:lt1>
        <a:srgbClr val="FFFFFF"/>
      </a:lt1>
      <a:dk2>
        <a:srgbClr val="616161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